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1" r:id="rId6"/>
    <p:sldId id="263" r:id="rId7"/>
    <p:sldId id="262" r:id="rId8"/>
    <p:sldId id="275" r:id="rId9"/>
    <p:sldId id="266" r:id="rId10"/>
    <p:sldId id="267" r:id="rId11"/>
    <p:sldId id="269" r:id="rId12"/>
    <p:sldId id="270" r:id="rId13"/>
    <p:sldId id="271" r:id="rId14"/>
    <p:sldId id="276" r:id="rId15"/>
    <p:sldId id="272" r:id="rId16"/>
    <p:sldId id="274" r:id="rId17"/>
    <p:sldId id="264" r:id="rId18"/>
    <p:sldId id="265" r:id="rId19"/>
    <p:sldId id="273" r:id="rId20"/>
    <p:sldId id="277" r:id="rId2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AEA57B-60C4-F42B-E056-BBB7C19BCC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11B5085-7019-B4F6-52C6-05125B76EC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013036A-8F88-96DB-8682-ECD15E64B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003F-3BDC-4674-97DF-5BF591DFD51C}" type="datetimeFigureOut">
              <a:rPr lang="tr-TR" smtClean="0"/>
              <a:t>22.09.2026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753A34A-FF84-67D2-D793-1030FB76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A016B20-123A-9FBB-4733-1287FFBE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2EBF-CA94-4F0B-A14F-C95838E391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28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31DDE3-8AD3-17FD-E30E-A0ADF60E1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27B493-55EB-3FA4-51AE-306346ACB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563EC88-3BDB-D46A-43F8-0D24377C4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003F-3BDC-4674-97DF-5BF591DFD51C}" type="datetimeFigureOut">
              <a:rPr lang="tr-TR" smtClean="0"/>
              <a:t>22.09.2026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293378A-9093-12DD-D506-FF7CC1F40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46934CA-1C57-0C02-5120-5E4B4087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2EBF-CA94-4F0B-A14F-C95838E391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6513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833DAE-8275-42EF-A66A-D42B6E683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C2EA257-12DE-AE4F-6CA7-A4BC15F71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6AFE6D5-915F-7F00-D034-B67ACDE57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003F-3BDC-4674-97DF-5BF591DFD51C}" type="datetimeFigureOut">
              <a:rPr lang="tr-TR" smtClean="0"/>
              <a:t>22.09.2026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818551F-C6A0-4CC6-0698-8C221D26F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026058F-1049-9AC4-2AE1-52D73643E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2EBF-CA94-4F0B-A14F-C95838E391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1201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526758-5E8D-144C-01BD-4C2C1150E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3D2F2E8-12AD-28ED-FFA1-BD42440B83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5E47489-A863-C283-6097-B84C109BD2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44A8D38-9595-DE2F-6E87-D5402001A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003F-3BDC-4674-97DF-5BF591DFD51C}" type="datetimeFigureOut">
              <a:rPr lang="tr-TR" smtClean="0"/>
              <a:t>22.09.2026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CC7BE82-6472-722D-C4F7-3AF53163E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5B26E3F-2BC7-D45F-34FB-1634E1DF7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2EBF-CA94-4F0B-A14F-C95838E391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7972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07D255-B220-D0AE-69F7-636AF2967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2656C35-2AA1-9735-8CD5-32548D369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D5DBA27-838D-E042-E9E3-4BABAABF0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B705313-B125-8A96-9B28-2592DE98DC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01C0CCE-765C-911F-AC2C-47F1C44915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FFF74E6-BB99-AD69-8C4A-843C5A909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003F-3BDC-4674-97DF-5BF591DFD51C}" type="datetimeFigureOut">
              <a:rPr lang="tr-TR" smtClean="0"/>
              <a:t>22.09.2026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15D0504-8406-7EC4-8C04-0589466D4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3088468E-62A1-B607-5314-953BE373C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2EBF-CA94-4F0B-A14F-C95838E391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785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12E41D-9A62-1032-22DE-3F0CE52F9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11336CC-8F1F-A4D8-A4FA-EC3F056FB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003F-3BDC-4674-97DF-5BF591DFD51C}" type="datetimeFigureOut">
              <a:rPr lang="tr-TR" smtClean="0"/>
              <a:t>22.09.2026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CF11BEF-0353-899B-C1E9-CEE17D682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56BBDF-3C74-7499-E6FB-6B8F29604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2EBF-CA94-4F0B-A14F-C95838E391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434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E7518CE-16CA-FCF8-9138-BE08B9767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003F-3BDC-4674-97DF-5BF591DFD51C}" type="datetimeFigureOut">
              <a:rPr lang="tr-TR" smtClean="0"/>
              <a:t>22.09.2026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58A84A6-C2CE-7EB2-7806-045E2E597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483B6EA-A4C8-1F4A-FBCD-D41304BC7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2EBF-CA94-4F0B-A14F-C95838E391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6638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BF9924-1A1A-6160-E2B7-DB5CDB5CF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0EE5A66-13C8-4F3D-F60E-03070E13B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696919D-EB53-3C9C-CC28-19050970DB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3BCE2F6-68D1-A55E-5ACD-9787B778A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003F-3BDC-4674-97DF-5BF591DFD51C}" type="datetimeFigureOut">
              <a:rPr lang="tr-TR" smtClean="0"/>
              <a:t>22.09.2026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8AF18BA-19CF-9807-3C3B-0E5B583E1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E40398F-C5F9-4C8B-9FF2-9FEF1F5C2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2EBF-CA94-4F0B-A14F-C95838E391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4846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081C9B-FBD0-823A-E5ED-E9279B40C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2995653-2B64-9A19-3B66-17D5FC6CB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91236D9-4B19-88B9-2664-A374BBA23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5AB392B-F0F4-6154-ADAD-C69E9B477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003F-3BDC-4674-97DF-5BF591DFD51C}" type="datetimeFigureOut">
              <a:rPr lang="tr-TR" smtClean="0"/>
              <a:t>22.09.2026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BBFFCD0-54CF-8394-9ACA-704EF896D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7321A04-8205-660C-C298-D6F38A8AF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2EBF-CA94-4F0B-A14F-C95838E391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626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1E68D9-AE24-DB14-2D4A-73ADB1172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03F0715-D98A-EB0E-D9AD-71BB75C57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5267206-A777-FA7B-9760-71E0CCB01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003F-3BDC-4674-97DF-5BF591DFD51C}" type="datetimeFigureOut">
              <a:rPr lang="tr-TR" smtClean="0"/>
              <a:t>22.09.2026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513E743-397F-A82C-EBFB-6F20BE9A4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553EF31-0742-E9C9-173A-EE6961A08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2EBF-CA94-4F0B-A14F-C95838E391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6355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4F8335DB-E904-FCDD-DE00-7F9E056B71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1856178-0444-5F37-C579-5A5C1C373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6864E25-BD49-595B-00A0-44B204285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003F-3BDC-4674-97DF-5BF591DFD51C}" type="datetimeFigureOut">
              <a:rPr lang="tr-TR" smtClean="0"/>
              <a:t>22.09.2026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D0E11C7-C760-8BEA-0A4A-55E2C9944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7F01A05-52D1-F427-3240-A650E90C1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B2EBF-CA94-4F0B-A14F-C95838E391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832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8CA32BD-289D-2AEC-93BB-F84677D26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322DA2B-B9AA-2310-9A68-A65D0448B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2A4B207-6178-AA1A-06AD-A04873DBE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53003F-3BDC-4674-97DF-5BF591DFD51C}" type="datetimeFigureOut">
              <a:rPr lang="tr-TR" smtClean="0"/>
              <a:t>22.09.2026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E4E2395-0F7C-6C3C-2903-B21ACE44B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149E8E0-290D-67ED-ABA6-E4DB4C0B3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6B2EBF-CA94-4F0B-A14F-C95838E391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696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akademik.yok.gov.tr/AkademikArama/AkademisyenGorevOgrenimBilgileri?islem=direct&amp;sira=_D2bDdARDMCOgjHVGzFVZw&amp;authorId=819E4A50C45E2469" TargetMode="External"/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kademik.yok.gov.tr/AkademikArama/AkademisyenGorevOgrenimBilgileri?islem=direct&amp;sira=_D2bDdARDMCOgjHVGzFVZw&amp;authorId=CB7E7B82096887C1" TargetMode="External"/><Relationship Id="rId5" Type="http://schemas.openxmlformats.org/officeDocument/2006/relationships/image" Target="../media/image17.jpeg"/><Relationship Id="rId4" Type="http://schemas.openxmlformats.org/officeDocument/2006/relationships/hyperlink" Target="https://akademik.yok.gov.tr/AkademikArama/AkademisyenGorevOgrenimBilgileri?islem=direct&amp;sira=_D2bDdARDMCOgjHVGzFVZw&amp;authorId=93ECE09AC58491CD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örsel Kimlik">
            <a:extLst>
              <a:ext uri="{FF2B5EF4-FFF2-40B4-BE49-F238E27FC236}">
                <a16:creationId xmlns:a16="http://schemas.microsoft.com/office/drawing/2014/main" id="{904E6FDC-F54B-ABCB-AF67-0F40AE0BD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70" y="201435"/>
            <a:ext cx="1411163" cy="140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bmyo.igdir.edu.tr">
            <a:extLst>
              <a:ext uri="{FF2B5EF4-FFF2-40B4-BE49-F238E27FC236}">
                <a16:creationId xmlns:a16="http://schemas.microsoft.com/office/drawing/2014/main" id="{DEF65046-94EF-4773-8165-343E51F1C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61" y="201434"/>
            <a:ext cx="1409118" cy="140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C778371E-75A6-3212-6DCB-A2BA27AD5C44}"/>
              </a:ext>
            </a:extLst>
          </p:cNvPr>
          <p:cNvSpPr txBox="1"/>
          <p:nvPr/>
        </p:nvSpPr>
        <p:spPr>
          <a:xfrm>
            <a:off x="975786" y="3223267"/>
            <a:ext cx="85996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Hoş Geldiniz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B4914BC7-C906-A7E5-1F58-538E7841C618}"/>
              </a:ext>
            </a:extLst>
          </p:cNvPr>
          <p:cNvSpPr txBox="1"/>
          <p:nvPr/>
        </p:nvSpPr>
        <p:spPr>
          <a:xfrm>
            <a:off x="975786" y="4834153"/>
            <a:ext cx="70995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b="1" dirty="0"/>
              <a:t>Iğdır Üniversitesi </a:t>
            </a:r>
          </a:p>
          <a:p>
            <a:r>
              <a:rPr lang="tr-TR" sz="2000" b="1" dirty="0"/>
              <a:t>Teknik Bilimler Meslek Yüksekokulu</a:t>
            </a:r>
          </a:p>
          <a:p>
            <a:r>
              <a:rPr lang="tr-TR" sz="2000" b="1" dirty="0"/>
              <a:t>Elektrik ve Enerji Bölümü</a:t>
            </a:r>
          </a:p>
          <a:p>
            <a:r>
              <a:rPr lang="tr-TR" sz="2000" b="1" dirty="0"/>
              <a:t>Elektrik Programı</a:t>
            </a: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C5F65E00-289F-5B87-CDB0-799875F65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499" y="444295"/>
            <a:ext cx="4899336" cy="489933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softEdge rad="723900"/>
          </a:effectLst>
        </p:spPr>
      </p:pic>
      <p:sp>
        <p:nvSpPr>
          <p:cNvPr id="7" name="Dikdörtgen 6">
            <a:extLst>
              <a:ext uri="{FF2B5EF4-FFF2-40B4-BE49-F238E27FC236}">
                <a16:creationId xmlns:a16="http://schemas.microsoft.com/office/drawing/2014/main" id="{1A990B70-8525-C30B-E96B-3D95BBBC96B0}"/>
              </a:ext>
            </a:extLst>
          </p:cNvPr>
          <p:cNvSpPr/>
          <p:nvPr/>
        </p:nvSpPr>
        <p:spPr>
          <a:xfrm>
            <a:off x="361981" y="0"/>
            <a:ext cx="412918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73E2006-0D88-82A3-DB11-7EEFDA86DEBF}"/>
              </a:ext>
            </a:extLst>
          </p:cNvPr>
          <p:cNvSpPr txBox="1"/>
          <p:nvPr/>
        </p:nvSpPr>
        <p:spPr>
          <a:xfrm>
            <a:off x="1011270" y="2416909"/>
            <a:ext cx="57842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2026–2027 Akademik Yılında Aramıza Katılan Öğrencilerimiz</a:t>
            </a:r>
          </a:p>
        </p:txBody>
      </p:sp>
    </p:spTree>
    <p:extLst>
      <p:ext uri="{BB962C8B-B14F-4D97-AF65-F5344CB8AC3E}">
        <p14:creationId xmlns:p14="http://schemas.microsoft.com/office/powerpoint/2010/main" val="219435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Üniversite ve TBMYO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72D96165-E083-BADE-A203-5F22E3592894}"/>
              </a:ext>
            </a:extLst>
          </p:cNvPr>
          <p:cNvSpPr txBox="1"/>
          <p:nvPr/>
        </p:nvSpPr>
        <p:spPr>
          <a:xfrm>
            <a:off x="773706" y="1130961"/>
            <a:ext cx="5322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FFC000"/>
                </a:solidFill>
              </a:rPr>
              <a:t>Iğdır Üniversitesi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C63705D0-A962-B2A8-8447-26CB2EE60F5C}"/>
              </a:ext>
            </a:extLst>
          </p:cNvPr>
          <p:cNvSpPr txBox="1"/>
          <p:nvPr/>
        </p:nvSpPr>
        <p:spPr>
          <a:xfrm>
            <a:off x="6096001" y="1159797"/>
            <a:ext cx="5322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FFC000"/>
                </a:solidFill>
              </a:rPr>
              <a:t>Teknik Bilimler MYO</a:t>
            </a:r>
          </a:p>
        </p:txBody>
      </p:sp>
      <p:pic>
        <p:nvPicPr>
          <p:cNvPr id="2056" name="Picture 8" descr="Akademik Personel | mimseh.igdir.edu.tr">
            <a:extLst>
              <a:ext uri="{FF2B5EF4-FFF2-40B4-BE49-F238E27FC236}">
                <a16:creationId xmlns:a16="http://schemas.microsoft.com/office/drawing/2014/main" id="{F7844E60-6D80-E451-9897-5F674D15C1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3" r="4053"/>
          <a:stretch/>
        </p:blipFill>
        <p:spPr bwMode="auto">
          <a:xfrm>
            <a:off x="7335816" y="3429000"/>
            <a:ext cx="2841476" cy="18943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Metin kutusu 15">
            <a:extLst>
              <a:ext uri="{FF2B5EF4-FFF2-40B4-BE49-F238E27FC236}">
                <a16:creationId xmlns:a16="http://schemas.microsoft.com/office/drawing/2014/main" id="{904CB50D-0BC3-7478-C130-8ECD9308D7A1}"/>
              </a:ext>
            </a:extLst>
          </p:cNvPr>
          <p:cNvSpPr txBox="1"/>
          <p:nvPr/>
        </p:nvSpPr>
        <p:spPr>
          <a:xfrm>
            <a:off x="6206232" y="1864567"/>
            <a:ext cx="55444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/>
              <a:t>2013 yılında</a:t>
            </a:r>
            <a:r>
              <a:rPr lang="tr-TR" dirty="0"/>
              <a:t> Iğdır Meslek Yüksekokulundan ayrılarak müstakil bir akademik birim olarak kurulmuştur. Teknik alanlarda </a:t>
            </a:r>
            <a:r>
              <a:rPr lang="tr-TR" b="1" dirty="0"/>
              <a:t>mesleki ve uygulamalı eğitim</a:t>
            </a:r>
            <a:r>
              <a:rPr lang="tr-TR" dirty="0"/>
              <a:t> vermektedir. 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A62DF943-EED2-F5F2-9FF7-01902BED816F}"/>
              </a:ext>
            </a:extLst>
          </p:cNvPr>
          <p:cNvSpPr txBox="1"/>
          <p:nvPr/>
        </p:nvSpPr>
        <p:spPr>
          <a:xfrm>
            <a:off x="7335816" y="5403873"/>
            <a:ext cx="28414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600" b="1" dirty="0"/>
              <a:t>YÜKSEKOKUL MÜDÜRÜ</a:t>
            </a:r>
          </a:p>
          <a:p>
            <a:pPr algn="ctr"/>
            <a:r>
              <a:rPr lang="tr-TR" sz="1600" dirty="0"/>
              <a:t>Prof. Dr. </a:t>
            </a:r>
            <a:r>
              <a:rPr lang="tr-TR" sz="1600" dirty="0" err="1"/>
              <a:t>Aliihsan</a:t>
            </a:r>
            <a:r>
              <a:rPr lang="tr-TR" sz="1600" dirty="0"/>
              <a:t> ŞEKERTEKİN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A22F1338-7899-B09F-311B-BB58C4B356FD}"/>
              </a:ext>
            </a:extLst>
          </p:cNvPr>
          <p:cNvSpPr txBox="1"/>
          <p:nvPr/>
        </p:nvSpPr>
        <p:spPr>
          <a:xfrm>
            <a:off x="773707" y="1848863"/>
            <a:ext cx="53222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/>
              <a:t>2008 yılında </a:t>
            </a:r>
            <a:r>
              <a:rPr lang="tr-TR" dirty="0"/>
              <a:t>kurulmuştur. Üniversitenin temelleri, 1995 yılında Kafkas Üniversitesine bağlı olarak kurulan Iğdır Meslek Yüksekokuluna dayanmaktadır. </a:t>
            </a:r>
          </a:p>
        </p:txBody>
      </p:sp>
      <p:pic>
        <p:nvPicPr>
          <p:cNvPr id="2060" name="Picture 12">
            <a:extLst>
              <a:ext uri="{FF2B5EF4-FFF2-40B4-BE49-F238E27FC236}">
                <a16:creationId xmlns:a16="http://schemas.microsoft.com/office/drawing/2014/main" id="{1717C589-E759-6600-6161-AC964F1C6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115" y="3429000"/>
            <a:ext cx="2841476" cy="18943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Metin kutusu 19">
            <a:extLst>
              <a:ext uri="{FF2B5EF4-FFF2-40B4-BE49-F238E27FC236}">
                <a16:creationId xmlns:a16="http://schemas.microsoft.com/office/drawing/2014/main" id="{C425F916-88BF-1347-9C0B-396590445274}"/>
              </a:ext>
            </a:extLst>
          </p:cNvPr>
          <p:cNvSpPr txBox="1"/>
          <p:nvPr/>
        </p:nvSpPr>
        <p:spPr>
          <a:xfrm>
            <a:off x="2014711" y="5403873"/>
            <a:ext cx="28414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600" b="1" dirty="0"/>
              <a:t>REKTÖR</a:t>
            </a:r>
          </a:p>
          <a:p>
            <a:pPr algn="ctr"/>
            <a:r>
              <a:rPr lang="tr-TR" sz="1600" dirty="0"/>
              <a:t>Prof. Dr. Ekrem GÜREL</a:t>
            </a:r>
          </a:p>
        </p:txBody>
      </p:sp>
    </p:spTree>
    <p:extLst>
      <p:ext uri="{BB962C8B-B14F-4D97-AF65-F5344CB8AC3E}">
        <p14:creationId xmlns:p14="http://schemas.microsoft.com/office/powerpoint/2010/main" val="3422336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Üniversite ve TBMYO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Metin kutusu 15">
            <a:extLst>
              <a:ext uri="{FF2B5EF4-FFF2-40B4-BE49-F238E27FC236}">
                <a16:creationId xmlns:a16="http://schemas.microsoft.com/office/drawing/2014/main" id="{904CB50D-0BC3-7478-C130-8ECD9308D7A1}"/>
              </a:ext>
            </a:extLst>
          </p:cNvPr>
          <p:cNvSpPr txBox="1"/>
          <p:nvPr/>
        </p:nvSpPr>
        <p:spPr>
          <a:xfrm>
            <a:off x="3736386" y="2770044"/>
            <a:ext cx="409803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b="1" dirty="0">
                <a:solidFill>
                  <a:srgbClr val="FFC000"/>
                </a:solidFill>
              </a:rPr>
              <a:t>TBMYO </a:t>
            </a:r>
            <a:r>
              <a:rPr lang="tr-TR" sz="1400" b="1" cap="all" dirty="0">
                <a:solidFill>
                  <a:srgbClr val="FFC000"/>
                </a:solidFill>
              </a:rPr>
              <a:t>Bölümler</a:t>
            </a:r>
            <a:r>
              <a:rPr lang="tr-TR" sz="1400" b="1" dirty="0">
                <a:solidFill>
                  <a:srgbClr val="FFC000"/>
                </a:solidFill>
              </a:rPr>
              <a:t> (13)</a:t>
            </a:r>
          </a:p>
          <a:p>
            <a:endParaRPr lang="tr-TR" sz="1400" dirty="0"/>
          </a:p>
          <a:p>
            <a:r>
              <a:rPr lang="tr-TR" sz="1400" dirty="0"/>
              <a:t>💻 Bilgisayar Teknolojileri</a:t>
            </a:r>
          </a:p>
          <a:p>
            <a:r>
              <a:rPr lang="tr-TR" sz="1400" dirty="0"/>
              <a:t>🌿 Bitkisel ve Hayvansal Üretim</a:t>
            </a:r>
          </a:p>
          <a:p>
            <a:r>
              <a:rPr lang="tr-TR" sz="1400" dirty="0"/>
              <a:t>🎨 El Sanatları</a:t>
            </a:r>
          </a:p>
          <a:p>
            <a:r>
              <a:rPr lang="tr-TR" sz="1400" dirty="0"/>
              <a:t>⚡ </a:t>
            </a:r>
            <a:r>
              <a:rPr lang="tr-TR" sz="1400" b="1" dirty="0"/>
              <a:t>Elektrik ve Enerji</a:t>
            </a:r>
          </a:p>
          <a:p>
            <a:r>
              <a:rPr lang="tr-TR" sz="1400" dirty="0"/>
              <a:t>🎥 Görsel-İşitsel Teknikler ve Medya Yapımcılığı </a:t>
            </a:r>
          </a:p>
          <a:p>
            <a:r>
              <a:rPr lang="tr-TR" sz="1400" dirty="0"/>
              <a:t>🏗️ İnşaat </a:t>
            </a:r>
          </a:p>
          <a:p>
            <a:r>
              <a:rPr lang="tr-TR" sz="1400" dirty="0"/>
              <a:t>🧪 Kimya ve Kimyasal İşleme Teknolojileri </a:t>
            </a:r>
          </a:p>
          <a:p>
            <a:r>
              <a:rPr lang="tr-TR" sz="1400" dirty="0"/>
              <a:t>⛏️ Madencilik ve Maden Çıkarma </a:t>
            </a:r>
          </a:p>
          <a:p>
            <a:r>
              <a:rPr lang="tr-TR" sz="1400" dirty="0"/>
              <a:t>⚙️ Makine ve Metal Teknolojileri </a:t>
            </a:r>
          </a:p>
          <a:p>
            <a:r>
              <a:rPr lang="tr-TR" sz="1400" dirty="0"/>
              <a:t>📐 Mimarlık ve Şehir Planlama </a:t>
            </a:r>
          </a:p>
          <a:p>
            <a:r>
              <a:rPr lang="tr-TR" sz="1400" dirty="0"/>
              <a:t>🚗 Motorlu Araçlar ve Ulaştırma Teknolojileri </a:t>
            </a:r>
          </a:p>
          <a:p>
            <a:r>
              <a:rPr lang="tr-TR" sz="1400" dirty="0"/>
              <a:t>🌲 Ormancılık </a:t>
            </a:r>
          </a:p>
          <a:p>
            <a:r>
              <a:rPr lang="tr-TR" sz="1400" dirty="0"/>
              <a:t>🖌️ Tasarım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92E15773-0A17-0927-73A0-33926DDD237E}"/>
              </a:ext>
            </a:extLst>
          </p:cNvPr>
          <p:cNvSpPr txBox="1"/>
          <p:nvPr/>
        </p:nvSpPr>
        <p:spPr>
          <a:xfrm>
            <a:off x="869543" y="1046495"/>
            <a:ext cx="3329591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b="1" cap="all" dirty="0">
                <a:solidFill>
                  <a:srgbClr val="FFC000"/>
                </a:solidFill>
              </a:rPr>
              <a:t>IÜ </a:t>
            </a:r>
            <a:r>
              <a:rPr lang="tr-TR" sz="1400" b="1" dirty="0">
                <a:solidFill>
                  <a:srgbClr val="FFC000"/>
                </a:solidFill>
              </a:rPr>
              <a:t>AKADEMİK BİRİMLER</a:t>
            </a:r>
          </a:p>
          <a:p>
            <a:endParaRPr lang="tr-TR" sz="1400" dirty="0"/>
          </a:p>
          <a:p>
            <a:r>
              <a:rPr lang="tr-TR" sz="1400" dirty="0"/>
              <a:t>🎓 </a:t>
            </a:r>
            <a:r>
              <a:rPr lang="tr-TR" sz="1400" b="1" dirty="0"/>
              <a:t>ENSTİTÜ (1)</a:t>
            </a:r>
            <a:endParaRPr lang="tr-T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Lisansüstü Eğitim Enstitüsü 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400" dirty="0"/>
          </a:p>
          <a:p>
            <a:r>
              <a:rPr lang="tr-TR" sz="1400" dirty="0"/>
              <a:t>🏛️ </a:t>
            </a:r>
            <a:r>
              <a:rPr lang="tr-TR" sz="1400" b="1" dirty="0"/>
              <a:t>FAKÜLTELER (11)</a:t>
            </a:r>
            <a:endParaRPr lang="tr-T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Diş Hekimliği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Fen-Edebiyat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Güzel Sanatlar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İktisadi ve İdari Bilimler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İlahiyat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Mühendislik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Sağlık Bilimleri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Spor Bilimleri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Turizm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Uygulamalı Bilimler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Ziraat  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400" dirty="0"/>
          </a:p>
          <a:p>
            <a:r>
              <a:rPr lang="tr-TR" sz="1400" dirty="0"/>
              <a:t>⚙️ </a:t>
            </a:r>
            <a:r>
              <a:rPr lang="tr-TR" sz="1400" b="1" dirty="0"/>
              <a:t>MESLEK YÜKSEKOKULLARI (4)</a:t>
            </a:r>
            <a:endParaRPr lang="tr-T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Iğdır MYO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Sağlık Hizmetleri MYO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400" b="1" dirty="0"/>
              <a:t>Teknik Bilimler MYO</a:t>
            </a:r>
            <a:endParaRPr lang="tr-T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Tuzluca MYO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95EA199-6E55-198E-A29F-6C4D74E8DB85}"/>
              </a:ext>
            </a:extLst>
          </p:cNvPr>
          <p:cNvSpPr txBox="1"/>
          <p:nvPr/>
        </p:nvSpPr>
        <p:spPr>
          <a:xfrm>
            <a:off x="7986177" y="3200931"/>
            <a:ext cx="3849084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b="1" dirty="0">
                <a:solidFill>
                  <a:srgbClr val="FFC000"/>
                </a:solidFill>
              </a:rPr>
              <a:t>IÜ İDARİ BİRİMLER</a:t>
            </a:r>
          </a:p>
          <a:p>
            <a:endParaRPr lang="tr-TR" sz="1400" b="1" dirty="0">
              <a:solidFill>
                <a:srgbClr val="FFC000"/>
              </a:solidFill>
            </a:endParaRPr>
          </a:p>
          <a:p>
            <a:r>
              <a:rPr lang="tr-TR" sz="1400" dirty="0"/>
              <a:t>👤 Genel Sekreterlik</a:t>
            </a:r>
          </a:p>
          <a:p>
            <a:r>
              <a:rPr lang="tr-TR" sz="1400" b="1" dirty="0"/>
              <a:t>💻 Bilgi İşlem D. B.</a:t>
            </a:r>
          </a:p>
          <a:p>
            <a:r>
              <a:rPr lang="tr-TR" sz="1400" dirty="0"/>
              <a:t>🏗️ İdari ve Mali İşler D. B.</a:t>
            </a:r>
          </a:p>
          <a:p>
            <a:r>
              <a:rPr lang="tr-TR" sz="1400" dirty="0"/>
              <a:t>📚 </a:t>
            </a:r>
            <a:r>
              <a:rPr lang="tr-TR" sz="1400" b="1" dirty="0"/>
              <a:t>Kütüphane ve Dokümantasyon D. B.</a:t>
            </a:r>
          </a:p>
          <a:p>
            <a:r>
              <a:rPr lang="tr-TR" sz="1400" dirty="0"/>
              <a:t>🎓 </a:t>
            </a:r>
            <a:r>
              <a:rPr lang="tr-TR" sz="1400" b="1" dirty="0"/>
              <a:t>Öğrenci İşleri D. B.</a:t>
            </a:r>
          </a:p>
          <a:p>
            <a:r>
              <a:rPr lang="tr-TR" sz="1400" dirty="0"/>
              <a:t>👥 Personel D. B.</a:t>
            </a:r>
          </a:p>
          <a:p>
            <a:r>
              <a:rPr lang="tr-TR" sz="1400" dirty="0"/>
              <a:t>🏥 </a:t>
            </a:r>
            <a:r>
              <a:rPr lang="tr-TR" sz="1400" b="1" dirty="0"/>
              <a:t>Sağlık, Kültür ve Spor D. B.</a:t>
            </a:r>
          </a:p>
          <a:p>
            <a:r>
              <a:rPr lang="tr-TR" sz="1400" dirty="0"/>
              <a:t>📊 Strateji Geliştirme D. B.</a:t>
            </a:r>
          </a:p>
          <a:p>
            <a:r>
              <a:rPr lang="tr-TR" sz="1400" dirty="0"/>
              <a:t>🏢 Yapı İşleri ve Teknik D. B.</a:t>
            </a:r>
          </a:p>
          <a:p>
            <a:r>
              <a:rPr lang="tr-TR" sz="1400" dirty="0"/>
              <a:t>⚖️ Hukuk Müşavirliği</a:t>
            </a:r>
          </a:p>
          <a:p>
            <a:r>
              <a:rPr lang="tr-TR" sz="1400" dirty="0"/>
              <a:t>🔐 Koruma ve Güvenlik Birimi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F2302D0-F755-2E2B-65CF-AD45BAF2FDC7}"/>
              </a:ext>
            </a:extLst>
          </p:cNvPr>
          <p:cNvSpPr txBox="1"/>
          <p:nvPr/>
        </p:nvSpPr>
        <p:spPr>
          <a:xfrm>
            <a:off x="7854753" y="1754381"/>
            <a:ext cx="175845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8800" dirty="0"/>
              <a:t>🏢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2A0DFEC6-F1BD-10EB-58F3-8367BDFD862E}"/>
              </a:ext>
            </a:extLst>
          </p:cNvPr>
          <p:cNvSpPr txBox="1"/>
          <p:nvPr/>
        </p:nvSpPr>
        <p:spPr>
          <a:xfrm>
            <a:off x="3716057" y="1439311"/>
            <a:ext cx="182493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8800" dirty="0"/>
              <a:t>🏫</a:t>
            </a:r>
          </a:p>
        </p:txBody>
      </p:sp>
    </p:spTree>
    <p:extLst>
      <p:ext uri="{BB962C8B-B14F-4D97-AF65-F5344CB8AC3E}">
        <p14:creationId xmlns:p14="http://schemas.microsoft.com/office/powerpoint/2010/main" val="123616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Üniversite ve TBMYO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63ABF039-6D49-E3EF-E020-AD5F8DC27260}"/>
              </a:ext>
            </a:extLst>
          </p:cNvPr>
          <p:cNvSpPr txBox="1"/>
          <p:nvPr/>
        </p:nvSpPr>
        <p:spPr>
          <a:xfrm>
            <a:off x="1820189" y="6337738"/>
            <a:ext cx="93265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/>
              <a:t>🏫 Derslikler | 🔬 Laboratuvarlar | 🛠️ Atölyeler | 📚 Kütüphane | 🍽️ Yemekhane | 🏀 Spor Alanları | 🌳 Sosyal Alanlar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FF07E018-F3AB-3CC2-F7BD-5FFAF914176C}"/>
              </a:ext>
            </a:extLst>
          </p:cNvPr>
          <p:cNvSpPr txBox="1"/>
          <p:nvPr/>
        </p:nvSpPr>
        <p:spPr>
          <a:xfrm>
            <a:off x="4917677" y="861829"/>
            <a:ext cx="3131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Kampüs ve Fiziki İmkanlar </a:t>
            </a:r>
          </a:p>
        </p:txBody>
      </p:sp>
      <p:pic>
        <p:nvPicPr>
          <p:cNvPr id="1026" name="Picture 2" descr="Iğdır Üniversitesi | ODÖO">
            <a:extLst>
              <a:ext uri="{FF2B5EF4-FFF2-40B4-BE49-F238E27FC236}">
                <a16:creationId xmlns:a16="http://schemas.microsoft.com/office/drawing/2014/main" id="{2DC59A64-CE81-4B35-C757-7655C6BC3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426" y="1331146"/>
            <a:ext cx="8722854" cy="49066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087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Üniversite ve TBMYO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09FCAC15-AD34-5274-359C-A298FAE613D8}"/>
              </a:ext>
            </a:extLst>
          </p:cNvPr>
          <p:cNvSpPr txBox="1"/>
          <p:nvPr/>
        </p:nvSpPr>
        <p:spPr>
          <a:xfrm>
            <a:off x="4868962" y="907968"/>
            <a:ext cx="3228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C000"/>
                </a:solidFill>
              </a:rPr>
              <a:t>TBMYO’nun Kullanım Alanları</a:t>
            </a:r>
            <a:endParaRPr lang="tr-T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D2418B0-FCA8-8297-6B55-91D7521CD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952" y="1323114"/>
            <a:ext cx="8426096" cy="3788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24552DC1-79F0-6E7E-6E95-7D680E9E479B}"/>
              </a:ext>
            </a:extLst>
          </p:cNvPr>
          <p:cNvSpPr txBox="1"/>
          <p:nvPr/>
        </p:nvSpPr>
        <p:spPr>
          <a:xfrm>
            <a:off x="2166938" y="5383631"/>
            <a:ext cx="37576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/>
              <a:t>📚 Derslikler</a:t>
            </a:r>
          </a:p>
          <a:p>
            <a:r>
              <a:rPr lang="tr-TR" sz="1400" dirty="0"/>
              <a:t>💻 Bilgisayar Laboratuvarları</a:t>
            </a:r>
          </a:p>
          <a:p>
            <a:r>
              <a:rPr lang="tr-TR" sz="1400" dirty="0"/>
              <a:t>🔬 Bölüm Laboratuvarları</a:t>
            </a:r>
          </a:p>
          <a:p>
            <a:r>
              <a:rPr lang="tr-TR" sz="1400" dirty="0"/>
              <a:t>🛠️ Uygulama Atölyeleri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5A144A4-B050-0903-98B3-D4A856F688E6}"/>
              </a:ext>
            </a:extLst>
          </p:cNvPr>
          <p:cNvSpPr txBox="1"/>
          <p:nvPr/>
        </p:nvSpPr>
        <p:spPr>
          <a:xfrm>
            <a:off x="5924550" y="5383631"/>
            <a:ext cx="38433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/>
              <a:t>👨‍🏫 Akademik Personel Ofisleri</a:t>
            </a:r>
          </a:p>
          <a:p>
            <a:r>
              <a:rPr lang="tr-TR" sz="1400" dirty="0"/>
              <a:t>🎓 Öğrenci İşleri</a:t>
            </a:r>
          </a:p>
          <a:p>
            <a:r>
              <a:rPr lang="tr-TR" sz="1400" dirty="0"/>
              <a:t>🏢 MYO Müdürlüğü ve İdari Birimler</a:t>
            </a:r>
          </a:p>
          <a:p>
            <a:r>
              <a:rPr lang="tr-TR" sz="1400" dirty="0"/>
              <a:t>🪑 Öğrenci Bekleme ve Ortak Kullanım Alanları</a:t>
            </a:r>
          </a:p>
        </p:txBody>
      </p:sp>
    </p:spTree>
    <p:extLst>
      <p:ext uri="{BB962C8B-B14F-4D97-AF65-F5344CB8AC3E}">
        <p14:creationId xmlns:p14="http://schemas.microsoft.com/office/powerpoint/2010/main" val="1896179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Öğrencilik Süreçleri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D5731515-50DF-D1E1-E1BB-D120B81148E7}"/>
              </a:ext>
            </a:extLst>
          </p:cNvPr>
          <p:cNvSpPr txBox="1"/>
          <p:nvPr/>
        </p:nvSpPr>
        <p:spPr>
          <a:xfrm>
            <a:off x="872941" y="1515704"/>
            <a:ext cx="639295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/>
              <a:t>🔐 </a:t>
            </a:r>
            <a:r>
              <a:rPr lang="tr-TR" sz="1400" b="1" dirty="0"/>
              <a:t>OBS’YE GİRİŞ</a:t>
            </a:r>
            <a:br>
              <a:rPr lang="tr-TR" sz="1400" dirty="0"/>
            </a:br>
            <a:r>
              <a:rPr lang="tr-TR" sz="1400" dirty="0"/>
              <a:t>Öğrenci numarası ve şifre ile sisteme giriş</a:t>
            </a:r>
          </a:p>
          <a:p>
            <a:endParaRPr lang="tr-TR" sz="1400" dirty="0"/>
          </a:p>
          <a:p>
            <a:r>
              <a:rPr lang="tr-TR" sz="1400" dirty="0"/>
              <a:t>📝 </a:t>
            </a:r>
            <a:r>
              <a:rPr lang="tr-TR" sz="1400" b="1" dirty="0"/>
              <a:t>DERS SEÇİMİ / KAYIT YENİLEME</a:t>
            </a:r>
            <a:br>
              <a:rPr lang="tr-TR" sz="1400" dirty="0"/>
            </a:br>
            <a:r>
              <a:rPr lang="tr-TR" sz="1400" dirty="0"/>
              <a:t>Her yarıyıl akademik takvimde belirtilen tarihlerde derslerin seçilmesi</a:t>
            </a:r>
          </a:p>
          <a:p>
            <a:endParaRPr lang="tr-TR" sz="1400" dirty="0"/>
          </a:p>
          <a:p>
            <a:r>
              <a:rPr lang="tr-TR" sz="1400" dirty="0"/>
              <a:t>👨‍🏫 </a:t>
            </a:r>
            <a:r>
              <a:rPr lang="tr-TR" sz="1400" b="1" dirty="0"/>
              <a:t>DANIŞMAN ONAYI</a:t>
            </a:r>
            <a:br>
              <a:rPr lang="tr-TR" sz="1400" dirty="0"/>
            </a:br>
            <a:r>
              <a:rPr lang="tr-TR" sz="1400" dirty="0"/>
              <a:t>Seçilen derslerin akademik danışmanın onayına gönderilmesi</a:t>
            </a:r>
          </a:p>
          <a:p>
            <a:endParaRPr lang="tr-TR" sz="1400" dirty="0"/>
          </a:p>
          <a:p>
            <a:r>
              <a:rPr lang="tr-TR" sz="1400" dirty="0"/>
              <a:t>🔄 </a:t>
            </a:r>
            <a:r>
              <a:rPr lang="tr-TR" sz="1400" b="1" dirty="0"/>
              <a:t>DERS EKLE–ÇIKAR</a:t>
            </a:r>
            <a:br>
              <a:rPr lang="tr-TR" sz="1400" dirty="0"/>
            </a:br>
            <a:r>
              <a:rPr lang="tr-TR" sz="1400" dirty="0"/>
              <a:t>Belirlenen tarihlerde gerekli ders değişikliklerinin yapılması</a:t>
            </a:r>
          </a:p>
          <a:p>
            <a:endParaRPr lang="tr-TR" sz="1400" dirty="0"/>
          </a:p>
          <a:p>
            <a:r>
              <a:rPr lang="tr-TR" sz="1400" dirty="0"/>
              <a:t>🎓 </a:t>
            </a:r>
            <a:r>
              <a:rPr lang="tr-TR" sz="1400" b="1" dirty="0"/>
              <a:t>ÖĞRENCİ İŞLEMLERİ</a:t>
            </a:r>
            <a:br>
              <a:rPr lang="tr-TR" sz="1400" dirty="0"/>
            </a:br>
            <a:r>
              <a:rPr lang="tr-TR" sz="1400" dirty="0"/>
              <a:t>Öğrenci belgesi • Transkript • Dilekçeler • Kayıt dondurma • Mezuniyet işlemleri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6A492C3-52CC-3303-0B73-D045508B0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935" y="2221958"/>
            <a:ext cx="4491318" cy="2414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90CEBCE7-9009-2C01-95C6-CD2A6CAA33EB}"/>
              </a:ext>
            </a:extLst>
          </p:cNvPr>
          <p:cNvSpPr txBox="1"/>
          <p:nvPr/>
        </p:nvSpPr>
        <p:spPr>
          <a:xfrm>
            <a:off x="7529781" y="1381775"/>
            <a:ext cx="41596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ogrenci.igdir.edu.tr</a:t>
            </a:r>
          </a:p>
        </p:txBody>
      </p:sp>
    </p:spTree>
    <p:extLst>
      <p:ext uri="{BB962C8B-B14F-4D97-AF65-F5344CB8AC3E}">
        <p14:creationId xmlns:p14="http://schemas.microsoft.com/office/powerpoint/2010/main" val="1710941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Akademik İşleyiş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512E20C3-CBF5-6FD3-3897-DE76F9449903}"/>
              </a:ext>
            </a:extLst>
          </p:cNvPr>
          <p:cNvSpPr txBox="1"/>
          <p:nvPr/>
        </p:nvSpPr>
        <p:spPr>
          <a:xfrm>
            <a:off x="1002091" y="1083983"/>
            <a:ext cx="501322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/>
              <a:t>📅 </a:t>
            </a:r>
            <a:r>
              <a:rPr lang="tr-TR" sz="1400" b="1" dirty="0"/>
              <a:t>AKADEMİK TAKVİM</a:t>
            </a:r>
            <a:br>
              <a:rPr lang="tr-TR" sz="1400" dirty="0"/>
            </a:br>
            <a:r>
              <a:rPr lang="tr-TR" sz="1400" dirty="0"/>
              <a:t>Ders başlangıç/bitiş • Kayıt yenileme • Sınavlar • Tatiller</a:t>
            </a:r>
          </a:p>
          <a:p>
            <a:endParaRPr lang="tr-TR" sz="1400" dirty="0"/>
          </a:p>
          <a:p>
            <a:r>
              <a:rPr lang="tr-TR" sz="1400" dirty="0"/>
              <a:t>📚 </a:t>
            </a:r>
            <a:r>
              <a:rPr lang="tr-TR" sz="1400" b="1" dirty="0"/>
              <a:t>DERSLER VE AKTS</a:t>
            </a:r>
            <a:br>
              <a:rPr lang="tr-TR" sz="1400" dirty="0"/>
            </a:br>
            <a:r>
              <a:rPr lang="tr-TR" sz="1400" dirty="0"/>
              <a:t>Zorunlu + Seçmeli Dersler</a:t>
            </a:r>
            <a:br>
              <a:rPr lang="tr-TR" sz="1400" dirty="0"/>
            </a:br>
            <a:r>
              <a:rPr lang="tr-TR" sz="1400" dirty="0"/>
              <a:t>Ön lisans mezuniyeti: 120 AKTS</a:t>
            </a:r>
          </a:p>
          <a:p>
            <a:endParaRPr lang="tr-TR" sz="1400" dirty="0"/>
          </a:p>
          <a:p>
            <a:r>
              <a:rPr lang="tr-TR" sz="1400" dirty="0"/>
              <a:t>👨‍🏫 </a:t>
            </a:r>
            <a:r>
              <a:rPr lang="tr-TR" sz="1400" b="1" dirty="0"/>
              <a:t>DEVAM ZORUNLULUĞU</a:t>
            </a:r>
            <a:br>
              <a:rPr lang="tr-TR" sz="1400" dirty="0"/>
            </a:br>
            <a:r>
              <a:rPr lang="tr-TR" sz="1400" dirty="0"/>
              <a:t>Teorik Dersler: En az %70</a:t>
            </a:r>
            <a:br>
              <a:rPr lang="tr-TR" sz="1400" dirty="0"/>
            </a:br>
            <a:r>
              <a:rPr lang="tr-TR" sz="1400" dirty="0"/>
              <a:t>Uygulamalı Dersler: En az %80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8E361BD-0FCB-C054-A52C-D966194D4819}"/>
              </a:ext>
            </a:extLst>
          </p:cNvPr>
          <p:cNvSpPr txBox="1"/>
          <p:nvPr/>
        </p:nvSpPr>
        <p:spPr>
          <a:xfrm>
            <a:off x="7843700" y="1838036"/>
            <a:ext cx="306593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dirty="0"/>
              <a:t>1 AKTS ~ 2 saat iş yükü/hafta 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EEF93AF8-AF52-09A9-4D40-5A601F5EB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966" y="4115228"/>
            <a:ext cx="4383741" cy="2356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367AF3F3-3411-0F4F-EA24-7FC0FC0D4DAB}"/>
              </a:ext>
            </a:extLst>
          </p:cNvPr>
          <p:cNvSpPr txBox="1"/>
          <p:nvPr/>
        </p:nvSpPr>
        <p:spPr>
          <a:xfrm>
            <a:off x="1384496" y="3350414"/>
            <a:ext cx="38906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www.igdir.edu.tr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1372F73-4467-EFC8-1517-DDFEC2FA7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971" y="3410573"/>
            <a:ext cx="4473388" cy="52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6C17382B-098C-53F7-B474-8F8F4E355D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3311" y="4115229"/>
            <a:ext cx="4473388" cy="2357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0071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Akademik İşleyiş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512E20C3-CBF5-6FD3-3897-DE76F9449903}"/>
              </a:ext>
            </a:extLst>
          </p:cNvPr>
          <p:cNvSpPr txBox="1"/>
          <p:nvPr/>
        </p:nvSpPr>
        <p:spPr>
          <a:xfrm>
            <a:off x="838201" y="907968"/>
            <a:ext cx="634701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/>
              <a:t>📝 </a:t>
            </a:r>
            <a:r>
              <a:rPr lang="tr-TR" sz="1400" b="1" dirty="0"/>
              <a:t>SINAVLAR</a:t>
            </a:r>
            <a:br>
              <a:rPr lang="tr-TR" sz="1400" dirty="0"/>
            </a:br>
            <a:r>
              <a:rPr lang="tr-TR" sz="1400" dirty="0"/>
              <a:t>Ara Sınav • Yarıyıl Sonu • Bütünleme</a:t>
            </a:r>
            <a:br>
              <a:rPr lang="tr-TR" sz="1400" dirty="0"/>
            </a:br>
            <a:r>
              <a:rPr lang="tr-TR" sz="1400" dirty="0"/>
              <a:t>Gerekli durumlarda mazeret sınavı</a:t>
            </a:r>
          </a:p>
          <a:p>
            <a:endParaRPr lang="tr-TR" sz="1400" dirty="0"/>
          </a:p>
          <a:p>
            <a:r>
              <a:rPr lang="tr-TR" sz="1400" dirty="0"/>
              <a:t>📊 </a:t>
            </a:r>
            <a:r>
              <a:rPr lang="tr-TR" sz="1400" b="1" dirty="0"/>
              <a:t>BAŞARI DEĞERLENDİRMESİ</a:t>
            </a:r>
            <a:br>
              <a:rPr lang="tr-TR" sz="1400" dirty="0"/>
            </a:br>
            <a:r>
              <a:rPr lang="tr-TR" sz="1400" dirty="0"/>
              <a:t>Sınavlar 100 puan üzerinden değerlendirilir</a:t>
            </a:r>
            <a:br>
              <a:rPr lang="tr-TR" sz="1400" dirty="0"/>
            </a:br>
            <a:r>
              <a:rPr lang="tr-TR" sz="1400" dirty="0"/>
              <a:t>Başarı durumu harf notları ile izlenir</a:t>
            </a:r>
          </a:p>
          <a:p>
            <a:endParaRPr lang="tr-TR" sz="1400" dirty="0"/>
          </a:p>
          <a:p>
            <a:r>
              <a:rPr lang="tr-TR" sz="1400" dirty="0"/>
              <a:t>🎓 </a:t>
            </a:r>
            <a:r>
              <a:rPr lang="tr-TR" sz="1400" b="1" dirty="0"/>
              <a:t>MEZUNİYET</a:t>
            </a:r>
            <a:br>
              <a:rPr lang="tr-TR" sz="1400" dirty="0"/>
            </a:br>
            <a:r>
              <a:rPr lang="tr-TR" sz="1400" dirty="0"/>
              <a:t>120 AKTS + Müfredattaki derslerin başarıyla tamamlanması</a:t>
            </a:r>
            <a:br>
              <a:rPr lang="tr-TR" sz="1400" dirty="0"/>
            </a:br>
            <a:r>
              <a:rPr lang="tr-TR" sz="1400" dirty="0"/>
              <a:t>GANO ≥ 2,00 + Programın diğer mezuniyet yükümlülükleri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A1BD9E7-E357-7FC4-BE26-6B5AA79167D0}"/>
              </a:ext>
            </a:extLst>
          </p:cNvPr>
          <p:cNvSpPr txBox="1"/>
          <p:nvPr/>
        </p:nvSpPr>
        <p:spPr>
          <a:xfrm>
            <a:off x="1344705" y="3429000"/>
            <a:ext cx="3155575" cy="24929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1200" b="1" dirty="0"/>
              <a:t>Harf Notu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dirty="0"/>
              <a:t>4.00 AA Mükemmel 90- 100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dirty="0"/>
              <a:t>3.50 BA Çok İyi 80- 89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dirty="0"/>
              <a:t>3.00 BB İyi 70- 79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dirty="0"/>
              <a:t>2.50 CB Orta 65- 69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2.00 CC Başarılı 60- 64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dirty="0"/>
              <a:t>1.00 FD Başarısız 50- 59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dirty="0"/>
              <a:t>0.00 FF Başarısız 0- 49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dirty="0"/>
              <a:t>0.00 FG Final sınavına girmedi (Başarısız)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dirty="0"/>
              <a:t>0.00 DZ Devamsız (Başarısız)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dirty="0"/>
              <a:t>S Yeterli (Başarılı)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dirty="0"/>
              <a:t>G Geçti (Başarılı)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dirty="0"/>
              <a:t>K Kaldı (Başarısız) 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C18F7684-DCFB-B2C3-02A9-59987C1ED156}"/>
              </a:ext>
            </a:extLst>
          </p:cNvPr>
          <p:cNvSpPr txBox="1"/>
          <p:nvPr/>
        </p:nvSpPr>
        <p:spPr>
          <a:xfrm>
            <a:off x="7086598" y="1149993"/>
            <a:ext cx="41327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tbmyo.igdir.edu.tr</a:t>
            </a:r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6DF496FA-F3AD-7AB8-842F-9729AD55B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127" y="2081994"/>
            <a:ext cx="4401671" cy="2365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Metin kutusu 18">
            <a:extLst>
              <a:ext uri="{FF2B5EF4-FFF2-40B4-BE49-F238E27FC236}">
                <a16:creationId xmlns:a16="http://schemas.microsoft.com/office/drawing/2014/main" id="{FED11C19-751E-DDF5-B648-0E5EC4D14C27}"/>
              </a:ext>
            </a:extLst>
          </p:cNvPr>
          <p:cNvSpPr txBox="1"/>
          <p:nvPr/>
        </p:nvSpPr>
        <p:spPr>
          <a:xfrm>
            <a:off x="1344705" y="5980809"/>
            <a:ext cx="3155575" cy="73866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1400" dirty="0"/>
              <a:t>Bir dersten geçebilmek için yarıyıl veya bütünleme sınavından en az 50 puan alınması zorunludur. 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1C45C241-A913-7A06-CC62-302A6C932876}"/>
              </a:ext>
            </a:extLst>
          </p:cNvPr>
          <p:cNvSpPr txBox="1"/>
          <p:nvPr/>
        </p:nvSpPr>
        <p:spPr>
          <a:xfrm>
            <a:off x="6916271" y="5621918"/>
            <a:ext cx="49978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dirty="0"/>
              <a:t>📋 </a:t>
            </a:r>
            <a:r>
              <a:rPr lang="tr-TR" sz="1800" b="1" dirty="0"/>
              <a:t>DÖNEM BOYUNCA TAKİP</a:t>
            </a:r>
            <a:br>
              <a:rPr lang="tr-TR" sz="1800" dirty="0"/>
            </a:br>
            <a:r>
              <a:rPr lang="tr-TR" sz="1800" dirty="0"/>
              <a:t>Ders programı • Sınav programı • Duyurular</a:t>
            </a:r>
          </a:p>
        </p:txBody>
      </p:sp>
    </p:spTree>
    <p:extLst>
      <p:ext uri="{BB962C8B-B14F-4D97-AF65-F5344CB8AC3E}">
        <p14:creationId xmlns:p14="http://schemas.microsoft.com/office/powerpoint/2010/main" val="974771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Kampüs, Kütüphane ve Sosyal Hizmetler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32FF5F6C-315C-60D1-C80C-FD5297D3E1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307555"/>
              </p:ext>
            </p:extLst>
          </p:nvPr>
        </p:nvGraphicFramePr>
        <p:xfrm>
          <a:off x="1314419" y="5638229"/>
          <a:ext cx="10515600" cy="60960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53452112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7445290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1861916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tr-TR" sz="1400"/>
                        <a:t>📚 Kütüphane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400"/>
                        <a:t>🍽️ Yemekhane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400"/>
                        <a:t>🚌 Ulaşım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415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1400" dirty="0"/>
                        <a:t>👥 Öğrenci Toplulukları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400"/>
                        <a:t>🏀 Kültür &amp; Spor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🏠 Burs &amp; Barınma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429673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E6BE3F48-F390-0B79-CE4F-37BA0054E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523" y="1874727"/>
            <a:ext cx="10044954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📚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KÜTÜPHANE VE KAYNAKLARA ERİŞİM</a:t>
            </a:r>
            <a:b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Basılı ve elektronik kaynaklar • Çalışma alanları • Akademik veri tabanları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🍽️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YEMEKHANE VE BESLENME</a:t>
            </a:r>
            <a:b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Öğrenci yemekhanesi • Kampüs içerisindeki yeme-içme alanları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👥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ÖĞRENCİ TOPLULUKLARI</a:t>
            </a:r>
            <a:b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Bilimsel • Teknik • Kültürel • Sosyal öğrenci topluluklarına katılım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🎭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KÜLTÜREL VE SPORTİF FAALİYETLER</a:t>
            </a:r>
            <a:b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Etkinlikler • Turnuvalar • Spor tesisleri • Kültür ve sanat faaliyetleri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🏠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BURS VE BARINMA</a:t>
            </a:r>
            <a:b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Burs ve destek olanakları • Öğrenci yurtları • Barınmaya ilişkin bilgilendirme</a:t>
            </a:r>
          </a:p>
        </p:txBody>
      </p:sp>
    </p:spTree>
    <p:extLst>
      <p:ext uri="{BB962C8B-B14F-4D97-AF65-F5344CB8AC3E}">
        <p14:creationId xmlns:p14="http://schemas.microsoft.com/office/powerpoint/2010/main" val="2306349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Sağlıklı, Güvenli ve Saygılı Üniversite Yaşamı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4902FC15-B81C-64E7-3DAB-078587EBD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706" y="1015689"/>
            <a:ext cx="4853063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Üniversite, ortak yaşam ve karşılıklı saygı alanıdır.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Üniversite ve MYO kurallarına uyulması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Derslik, laboratuvar ve ortak kullanım alanlarının özenli kullanılması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Akademik dürüstlük; kopya, intihal ve yanıltıcı davranışlardan kaçınılması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Öğrenci, akademik ve idari personelle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saygılı ve güvenli iletişim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Ayrımcılık, hakaret, tehdit, zorbalık ve şiddetten kaçınılması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Kişisel sınırların ve özel hayatın gizliliğinin gözetilmesi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Kampüsün temizliği, düzeni ve üniversite kaynaklarının korunması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60A0E89-3C1E-AAC9-F04C-8506DE049466}"/>
              </a:ext>
            </a:extLst>
          </p:cNvPr>
          <p:cNvSpPr txBox="1"/>
          <p:nvPr/>
        </p:nvSpPr>
        <p:spPr>
          <a:xfrm>
            <a:off x="4092389" y="6337738"/>
            <a:ext cx="6212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Saygı • Sorumluluk • Hoşgörü • Birlikte Yaşama</a:t>
            </a:r>
            <a:endParaRPr kumimoji="0" lang="tr-TR" altLang="tr-TR" sz="1800" b="0" i="0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F32D5549-C071-10F1-E307-16676E3D8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564" y="1015689"/>
            <a:ext cx="6000455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İş Sağlığı, Güvenliği ve Acil Durumlar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Laboratuvar ve atölyelerde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öğretim elemanının talimatlarına uyun.</a:t>
            </a: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Yetkiniz olmayan cihaz, makine ve elektrik tesisatına müdahale etmeyin.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Enerjili devrelerde çalışma ve elektrik çarpması risklerini önemseyin.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Gerekli durumlarda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kişisel koruyucu donanımları</a:t>
            </a: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kullanın.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Arızalı cihaz, açıkta iletken, yangın riski veya başka bir tehlikeyi derhal bildirin.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Yangın çıkışlarını, acil çıkış kapılarını ve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toplanma alanlarını</a:t>
            </a: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öğrenin.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Acil durumda paniğe kapılmadan tahliye talimatlarına uyun.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112 Acil Çağrı Merkezi:</a:t>
            </a: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Yangın, sağlık, güvenlik ve diğer acil durumlar.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Önce güvenlik: Hiçbir uygulama güvenliğinizden daha önemli değildir.</a:t>
            </a: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006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Öğrenci Destek ve Başvuru Mekanizmaları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32FF5F6C-315C-60D1-C80C-FD5297D3E11A}"/>
              </a:ext>
            </a:extLst>
          </p:cNvPr>
          <p:cNvGraphicFramePr>
            <a:graphicFrameLocks noGrp="1"/>
          </p:cNvGraphicFramePr>
          <p:nvPr/>
        </p:nvGraphicFramePr>
        <p:xfrm>
          <a:off x="2128792" y="5629602"/>
          <a:ext cx="8708121" cy="609600"/>
        </p:xfrm>
        <a:graphic>
          <a:graphicData uri="http://schemas.openxmlformats.org/drawingml/2006/table">
            <a:tbl>
              <a:tblPr/>
              <a:tblGrid>
                <a:gridCol w="2902707">
                  <a:extLst>
                    <a:ext uri="{9D8B030D-6E8A-4147-A177-3AD203B41FA5}">
                      <a16:colId xmlns:a16="http://schemas.microsoft.com/office/drawing/2014/main" val="534521129"/>
                    </a:ext>
                  </a:extLst>
                </a:gridCol>
                <a:gridCol w="2902707">
                  <a:extLst>
                    <a:ext uri="{9D8B030D-6E8A-4147-A177-3AD203B41FA5}">
                      <a16:colId xmlns:a16="http://schemas.microsoft.com/office/drawing/2014/main" val="2774452908"/>
                    </a:ext>
                  </a:extLst>
                </a:gridCol>
                <a:gridCol w="2902707">
                  <a:extLst>
                    <a:ext uri="{9D8B030D-6E8A-4147-A177-3AD203B41FA5}">
                      <a16:colId xmlns:a16="http://schemas.microsoft.com/office/drawing/2014/main" val="41861916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tr-TR" sz="1400" dirty="0"/>
                        <a:t>📚 Kütüphane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400"/>
                        <a:t>🍽️ Yemekhane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400"/>
                        <a:t>🚌 Ulaşım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415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1400" dirty="0"/>
                        <a:t>👥 Öğrenci Toplulukları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🏀 Kültür &amp; Spor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🏠 Burs &amp; Barınma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429673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E6BE3F48-F390-0B79-CE4F-37BA0054E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523" y="1391347"/>
            <a:ext cx="10044954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📚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KÜTÜPHANE VE KAYNAKLARA ERİŞİM</a:t>
            </a:r>
            <a:b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Basılı ve elektronik kaynaklar • Çalışma alanları • Akademik veri tabanları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🍽️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YEMEKHANE VE BESLENME</a:t>
            </a:r>
            <a:b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Öğrenci yemekhanesi • Kampüs içerisindeki yeme-içme alanları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🚌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ULAŞIM</a:t>
            </a:r>
            <a:b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Kampüse ulaşım • Kampüs içi erişim ve ulaşım imkânları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👥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ÖĞRENCİ TOPLULUKLARI</a:t>
            </a:r>
            <a:b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Bilimsel • Teknik • Kültürel • Sosyal öğrenci topluluklarına katılım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🎭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KÜLTÜREL VE SPORTİF FAALİYETLER</a:t>
            </a:r>
            <a:b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Etkinlikler • Turnuvalar • Spor tesisleri • Kültür ve sanat faaliyetleri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🏠 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BURS VE BARINMA</a:t>
            </a:r>
            <a:b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r-TR" altLang="tr-T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Burs ve destek olanakları • Öğrenci yurtları • Barınmaya ilişkin bilgilendirme</a:t>
            </a:r>
          </a:p>
        </p:txBody>
      </p:sp>
    </p:spTree>
    <p:extLst>
      <p:ext uri="{BB962C8B-B14F-4D97-AF65-F5344CB8AC3E}">
        <p14:creationId xmlns:p14="http://schemas.microsoft.com/office/powerpoint/2010/main" val="3040911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Geleceğini şansa bırakma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7182674C-C91B-684C-C895-99EF717E2251}"/>
              </a:ext>
            </a:extLst>
          </p:cNvPr>
          <p:cNvSpPr txBox="1"/>
          <p:nvPr/>
        </p:nvSpPr>
        <p:spPr>
          <a:xfrm>
            <a:off x="1101840" y="1120676"/>
            <a:ext cx="1076321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400" b="1" dirty="0"/>
              <a:t>Sanal Bahis, Şans Oyunları ve Kumarla Mücadele</a:t>
            </a:r>
          </a:p>
          <a:p>
            <a:pPr algn="just"/>
            <a:endParaRPr lang="tr-TR" sz="1400" b="1" dirty="0"/>
          </a:p>
          <a:p>
            <a:pPr algn="just"/>
            <a:r>
              <a:rPr lang="tr-TR" sz="1400" b="1" dirty="0"/>
              <a:t>“Kolay kazanç” vaadi, ciddi kayıplara dönüşebilir.</a:t>
            </a:r>
          </a:p>
          <a:p>
            <a:pPr algn="just"/>
            <a:endParaRPr lang="tr-TR" sz="1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1400" dirty="0"/>
              <a:t>🎯 </a:t>
            </a:r>
            <a:r>
              <a:rPr lang="tr-TR" sz="1400" b="1" dirty="0"/>
              <a:t>Sanal bahis ve kumar bir kazanç yöntemi değildir.</a:t>
            </a:r>
            <a:r>
              <a:rPr lang="tr-TR" sz="1400" dirty="0"/>
              <a:t> Kaybedilen parayı geri kazanma düşüncesi daha büyük maddi kayıplara yol açabilir.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tr-TR" sz="1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1400" dirty="0"/>
              <a:t>📱 </a:t>
            </a:r>
            <a:r>
              <a:rPr lang="tr-TR" sz="1400" b="1" dirty="0"/>
              <a:t>Dijital erişim riski artırır.</a:t>
            </a:r>
            <a:r>
              <a:rPr lang="tr-TR" sz="1400" dirty="0"/>
              <a:t> Bahis siteleri, mobil uygulamalar, sosyal medya reklamları ve mesaj grupları gençleri kolayca hedefleyebilir.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tr-TR" sz="1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1400" dirty="0"/>
              <a:t>🎁 </a:t>
            </a:r>
            <a:r>
              <a:rPr lang="tr-TR" sz="1400" b="1" dirty="0"/>
              <a:t>“Hoş geldin bonusu”, “bedava bahis”, “kesin kupon” gibi ifadeler yanıltıcı olabilir.</a:t>
            </a:r>
            <a:r>
              <a:rPr lang="tr-TR" sz="1400" dirty="0"/>
              <a:t> Bunlar kullanıcıyı sisteme çekmeye yönelik teşviklerdir.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tr-TR" sz="1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1400" dirty="0"/>
              <a:t>⚠️ </a:t>
            </a:r>
            <a:r>
              <a:rPr lang="tr-TR" sz="1400" b="1" dirty="0"/>
              <a:t>Kayıplar yalnızca maddi değildir.</a:t>
            </a:r>
            <a:r>
              <a:rPr lang="tr-TR" sz="1400" dirty="0"/>
              <a:t> Eğitim hayatı, aile ve arkadaş ilişkileri, zaman yönetimi ve psikolojik iyi oluş olumsuz etkilenebilir.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tr-TR" sz="1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1400" dirty="0"/>
              <a:t>🔄 </a:t>
            </a:r>
            <a:r>
              <a:rPr lang="tr-TR" sz="1400" b="1" dirty="0"/>
              <a:t>Şu belirtilere dikkat:</a:t>
            </a:r>
            <a:r>
              <a:rPr lang="tr-TR" sz="1400" dirty="0"/>
              <a:t> Sürekli bahis düşünmek, kaybedileni geri kazanmak için tekrar oynamak, harcamaları gizlemek veya bahis için borçlanmak önemli uyarı işaretleridir.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tr-TR" sz="1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1400" dirty="0"/>
              <a:t>🛡️ </a:t>
            </a:r>
            <a:r>
              <a:rPr lang="tr-TR" sz="1400" b="1" dirty="0"/>
              <a:t>Yasa dışı bahis sitelerinden uzak durun.</a:t>
            </a:r>
            <a:r>
              <a:rPr lang="tr-TR" sz="1400" dirty="0"/>
              <a:t> Kişisel ve finansal bilgilerin paylaşılması ayrıca dolandırıcılık ve güvenlik riskleri doğurabilir.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tr-TR" sz="1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1400" dirty="0"/>
              <a:t>🤝 </a:t>
            </a:r>
            <a:r>
              <a:rPr lang="tr-TR" sz="1400" b="1" dirty="0"/>
              <a:t>Destek istemekten çekinmeyin.</a:t>
            </a:r>
            <a:r>
              <a:rPr lang="tr-TR" sz="1400" dirty="0"/>
              <a:t> Sorun büyümeden üniversitenin ilgili birimlerinden ve profesyonel destek kanallarından yardım alınabilir.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0108A770-7648-C390-E422-E1519D0CAC05}"/>
              </a:ext>
            </a:extLst>
          </p:cNvPr>
          <p:cNvSpPr txBox="1"/>
          <p:nvPr/>
        </p:nvSpPr>
        <p:spPr>
          <a:xfrm>
            <a:off x="773706" y="6074760"/>
            <a:ext cx="11418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chemeClr val="accent6">
                    <a:lumMod val="75000"/>
                  </a:schemeClr>
                </a:solidFill>
              </a:rPr>
              <a:t>Kaybettiğini geri kazanmak için oynama; kaybını büyütme.</a:t>
            </a:r>
          </a:p>
        </p:txBody>
      </p:sp>
    </p:spTree>
    <p:extLst>
      <p:ext uri="{BB962C8B-B14F-4D97-AF65-F5344CB8AC3E}">
        <p14:creationId xmlns:p14="http://schemas.microsoft.com/office/powerpoint/2010/main" val="3483060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Banka hesabınız sizin sorumluluğunuzdadır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0108A770-7648-C390-E422-E1519D0CAC05}"/>
              </a:ext>
            </a:extLst>
          </p:cNvPr>
          <p:cNvSpPr txBox="1"/>
          <p:nvPr/>
        </p:nvSpPr>
        <p:spPr>
          <a:xfrm>
            <a:off x="773706" y="5876073"/>
            <a:ext cx="114182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chemeClr val="accent6">
                    <a:lumMod val="75000"/>
                  </a:schemeClr>
                </a:solidFill>
              </a:rPr>
              <a:t>IBAN'ını kullandırma.</a:t>
            </a:r>
          </a:p>
          <a:p>
            <a:pPr algn="ctr"/>
            <a:r>
              <a:rPr lang="tr-TR" b="1" dirty="0">
                <a:solidFill>
                  <a:schemeClr val="accent6">
                    <a:lumMod val="75000"/>
                  </a:schemeClr>
                </a:solidFill>
              </a:rPr>
              <a:t>Hesabını kiralama.</a:t>
            </a:r>
          </a:p>
          <a:p>
            <a:pPr algn="ctr"/>
            <a:r>
              <a:rPr lang="tr-TR" b="1" dirty="0">
                <a:solidFill>
                  <a:schemeClr val="accent6">
                    <a:lumMod val="75000"/>
                  </a:schemeClr>
                </a:solidFill>
              </a:rPr>
              <a:t>Tanımadığın paraya aracılık etme.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D192B0D-A203-A27F-818F-27142B741A59}"/>
              </a:ext>
            </a:extLst>
          </p:cNvPr>
          <p:cNvSpPr txBox="1"/>
          <p:nvPr/>
        </p:nvSpPr>
        <p:spPr>
          <a:xfrm>
            <a:off x="1081758" y="975974"/>
            <a:ext cx="1080219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b="1" dirty="0"/>
              <a:t>Dijital Dolandırıcılık ve IBAN Güvenliği</a:t>
            </a:r>
          </a:p>
          <a:p>
            <a:endParaRPr lang="tr-TR" sz="1400" b="1" dirty="0"/>
          </a:p>
          <a:p>
            <a:r>
              <a:rPr lang="tr-TR" sz="1400" b="1" dirty="0"/>
              <a:t>“Sadece IBAN’ımı verdim” demek sizi her zaman sorumluluktan kurtarmayabilir.</a:t>
            </a:r>
          </a:p>
          <a:p>
            <a:endParaRPr lang="tr-T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💳 </a:t>
            </a:r>
            <a:r>
              <a:rPr lang="tr-TR" sz="1400" b="1" dirty="0"/>
              <a:t>Banka hesabınızı ve IBAN’ınızı başkalarının para transferlerinde kullanmasına izin vermeyin.</a:t>
            </a:r>
            <a:r>
              <a:rPr lang="tr-TR" sz="14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💰 “Hesabına para gelsin, başka hesaba gönder; sana komisyon verelim.” gibi tekliflerden uzak durun.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⚠️ Hesabınıza gelen paranın </a:t>
            </a:r>
            <a:r>
              <a:rPr lang="tr-TR" sz="1400" b="1" dirty="0"/>
              <a:t>dolandırıcılık, yasa dışı bahis veya başka bir suçtan</a:t>
            </a:r>
            <a:r>
              <a:rPr lang="tr-TR" sz="1400" dirty="0"/>
              <a:t> kaynaklanması durumunda ciddi hukuki sorunlarla karşılaşabilirsiniz.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🔐 </a:t>
            </a:r>
            <a:r>
              <a:rPr lang="tr-TR" sz="1400" b="1" dirty="0"/>
              <a:t>Mobil bankacılık şifrenizi, kart bilgilerinizi ve SMS doğrulama kodlarını</a:t>
            </a:r>
            <a:r>
              <a:rPr lang="tr-TR" sz="1400" dirty="0"/>
              <a:t> hiç kimseyle paylaşmayın.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🚨 Tanımadığınız kişilerden gelen parayı, onların yönlendirdiği başka bir hesaba </a:t>
            </a:r>
            <a:r>
              <a:rPr lang="tr-TR" sz="1400" b="1" dirty="0"/>
              <a:t>hemen aktarmayın</a:t>
            </a:r>
            <a:r>
              <a:rPr lang="tr-TR" sz="1400" dirty="0"/>
              <a:t>; bankanızla iletişime geçin.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🎣 </a:t>
            </a:r>
            <a:r>
              <a:rPr lang="tr-TR" sz="1400" b="1" dirty="0"/>
              <a:t>“Sazan sarmalı” dolandırıcılığında</a:t>
            </a:r>
            <a:r>
              <a:rPr lang="tr-TR" sz="1400" dirty="0"/>
              <a:t> dolandırıcı, alıcı ve satıcı arasına girerek paranın ilgisiz bir kişinin hesabına gönderilmesini sağlayabilir. Özellikle ikinci el ürün, araç, telefon ve benzeri alışverişlerde dikkatli olun.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🔎 Para göndermeden önce </a:t>
            </a:r>
            <a:r>
              <a:rPr lang="tr-TR" sz="1400" b="1" dirty="0"/>
              <a:t>IBAN sahibinin adı ile ödeme yaptığınız kişinin/işlemin ilişkisini kontrol edin.</a:t>
            </a:r>
            <a:r>
              <a:rPr lang="tr-TR" sz="1400" dirty="0"/>
              <a:t> Şüpheli durumlarda işlemi gerçekleştirmeyin.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1400" dirty="0"/>
              <a:t>🛡️ </a:t>
            </a:r>
            <a:r>
              <a:rPr lang="tr-TR" sz="1400" b="1" dirty="0"/>
              <a:t>Hesabınızı kullandırmayın, kimliğinizi ve bankacılık bilgilerinizi koruyun.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489368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lt Başlık 2">
            <a:extLst>
              <a:ext uri="{FF2B5EF4-FFF2-40B4-BE49-F238E27FC236}">
                <a16:creationId xmlns:a16="http://schemas.microsoft.com/office/drawing/2014/main" id="{70CDD11D-CF39-DEDC-CD45-C9752146F18C}"/>
              </a:ext>
            </a:extLst>
          </p:cNvPr>
          <p:cNvSpPr txBox="1">
            <a:spLocks/>
          </p:cNvSpPr>
          <p:nvPr/>
        </p:nvSpPr>
        <p:spPr>
          <a:xfrm>
            <a:off x="0" y="1058284"/>
            <a:ext cx="12191998" cy="20728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b="1" dirty="0">
                <a:solidFill>
                  <a:schemeClr val="accent6">
                    <a:lumMod val="75000"/>
                  </a:schemeClr>
                </a:solidFill>
              </a:rPr>
              <a:t>TEKNİK BİLİMLER MESLEK YÜKSEKOKULU</a:t>
            </a:r>
          </a:p>
          <a:p>
            <a:pPr marL="0" indent="0" algn="ctr">
              <a:buNone/>
            </a:pPr>
            <a:r>
              <a:rPr lang="tr-TR" sz="4000" b="1" dirty="0">
                <a:solidFill>
                  <a:schemeClr val="accent6">
                    <a:lumMod val="75000"/>
                  </a:schemeClr>
                </a:solidFill>
              </a:rPr>
              <a:t>ELEKTRİK VE ENERJİ BÖLÜMÜ</a:t>
            </a:r>
          </a:p>
          <a:p>
            <a:pPr marL="0" indent="0" algn="ctr">
              <a:buNone/>
            </a:pPr>
            <a:r>
              <a:rPr lang="tr-TR" sz="4000" b="1" dirty="0">
                <a:solidFill>
                  <a:schemeClr val="accent6">
                    <a:lumMod val="75000"/>
                  </a:schemeClr>
                </a:solidFill>
              </a:rPr>
              <a:t>ELEKTRİK PROGRAMI</a:t>
            </a:r>
          </a:p>
        </p:txBody>
      </p:sp>
      <p:pic>
        <p:nvPicPr>
          <p:cNvPr id="3" name="Picture 2" descr="Iğdır Üniversitesi Logo Download Vector">
            <a:extLst>
              <a:ext uri="{FF2B5EF4-FFF2-40B4-BE49-F238E27FC236}">
                <a16:creationId xmlns:a16="http://schemas.microsoft.com/office/drawing/2014/main" id="{D120BF5B-290B-E4E5-FAE0-5A82ECD09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598" y="155483"/>
            <a:ext cx="902801" cy="90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BE1E295-696B-058C-05C6-34B886473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667" y="3044243"/>
            <a:ext cx="8024664" cy="2808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32782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id="{E3D019F2-96DC-87AF-7F75-5A004B5E5130}"/>
              </a:ext>
            </a:extLst>
          </p:cNvPr>
          <p:cNvSpPr txBox="1"/>
          <p:nvPr/>
        </p:nvSpPr>
        <p:spPr>
          <a:xfrm>
            <a:off x="1118073" y="954586"/>
            <a:ext cx="107307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Bölümümüz Iğdır Meslek Yüksekokulu bünyesinde 2002-2003 eğitim öğretim yılında METEB kapsamında Elektrik (İÖ) programı ile açılmıştır. 2013- 2014 Eğitim-Öğretim yılında Iğdır Meslek Yüksekokulu bünyesinden ayrılarak Iğdır Üniversitesi Teknik Bilimler Meslek Yüksekokuluna bağlanarak eğitim vermeye devam etmektedir.</a:t>
            </a:r>
            <a:endParaRPr lang="tr-TR" sz="1400" dirty="0"/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C64A0EF3-1721-7254-66F3-B0C96EEDA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455" y="2712779"/>
            <a:ext cx="6993013" cy="3758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Metin kutusu 17">
            <a:extLst>
              <a:ext uri="{FF2B5EF4-FFF2-40B4-BE49-F238E27FC236}">
                <a16:creationId xmlns:a16="http://schemas.microsoft.com/office/drawing/2014/main" id="{79E465C4-B827-03EB-1075-D3B96B519248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Elektrik ve Enerji Bölümü / Elektrik Pr.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D209087F-DC3F-60EF-BD27-8714E5E2FD72}"/>
              </a:ext>
            </a:extLst>
          </p:cNvPr>
          <p:cNvSpPr txBox="1"/>
          <p:nvPr/>
        </p:nvSpPr>
        <p:spPr>
          <a:xfrm>
            <a:off x="3047455" y="1879849"/>
            <a:ext cx="69930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elektrikenerji.igdir.edu.tr</a:t>
            </a:r>
          </a:p>
        </p:txBody>
      </p:sp>
    </p:spTree>
    <p:extLst>
      <p:ext uri="{BB962C8B-B14F-4D97-AF65-F5344CB8AC3E}">
        <p14:creationId xmlns:p14="http://schemas.microsoft.com/office/powerpoint/2010/main" val="3647159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Metin kutusu 17">
            <a:extLst>
              <a:ext uri="{FF2B5EF4-FFF2-40B4-BE49-F238E27FC236}">
                <a16:creationId xmlns:a16="http://schemas.microsoft.com/office/drawing/2014/main" id="{79E465C4-B827-03EB-1075-D3B96B519248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Akademik Kadro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2DFD6F5-575A-53CC-02CB-88E764AB7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49" y="1046495"/>
            <a:ext cx="2700001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9CC6876B-9F78-0D40-74CE-0A28833E8039}"/>
              </a:ext>
            </a:extLst>
          </p:cNvPr>
          <p:cNvSpPr txBox="1"/>
          <p:nvPr/>
        </p:nvSpPr>
        <p:spPr>
          <a:xfrm>
            <a:off x="3434853" y="297652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i="0" u="sng" dirty="0">
                <a:solidFill>
                  <a:srgbClr val="4C1022"/>
                </a:solidFill>
                <a:effectLst/>
                <a:latin typeface="Roboto" panose="02000000000000000000" pitchFamily="2" charset="0"/>
                <a:hlinkClick r:id="rId4"/>
              </a:rPr>
              <a:t>Dr. Öğr. Üye. Kenan </a:t>
            </a:r>
            <a:r>
              <a:rPr lang="tr-TR" b="1" i="0" u="sng" dirty="0" err="1">
                <a:solidFill>
                  <a:srgbClr val="4C1022"/>
                </a:solidFill>
                <a:effectLst/>
                <a:latin typeface="Roboto" panose="02000000000000000000" pitchFamily="2" charset="0"/>
                <a:hlinkClick r:id="rId4"/>
              </a:rPr>
              <a:t>Gürçam</a:t>
            </a:r>
            <a:br>
              <a:rPr lang="tr-TR" b="1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</a:br>
            <a:r>
              <a:rPr lang="tr-TR" b="1" i="0" dirty="0">
                <a:solidFill>
                  <a:srgbClr val="23395B"/>
                </a:solidFill>
                <a:effectLst/>
                <a:latin typeface="Roboto" panose="02000000000000000000" pitchFamily="2" charset="0"/>
              </a:rPr>
              <a:t>​Bölüm Başkanı </a:t>
            </a:r>
            <a:endParaRPr lang="tr-TR" b="0" i="0" dirty="0">
              <a:solidFill>
                <a:srgbClr val="212529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D7D8B89E-F4B3-52F4-D1C3-AE53A826E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368" y="3622852"/>
            <a:ext cx="2803612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D2C4DD4F-47CC-7AA0-BC3C-FE2F1F9C3417}"/>
              </a:ext>
            </a:extLst>
          </p:cNvPr>
          <p:cNvSpPr txBox="1"/>
          <p:nvPr/>
        </p:nvSpPr>
        <p:spPr>
          <a:xfrm>
            <a:off x="1609468" y="5506739"/>
            <a:ext cx="2689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r-TR" b="1" i="0" u="sng" dirty="0">
                <a:solidFill>
                  <a:srgbClr val="4C1022"/>
                </a:solidFill>
                <a:effectLst/>
                <a:latin typeface="Roboto" panose="02000000000000000000" pitchFamily="2" charset="0"/>
                <a:hlinkClick r:id="rId6"/>
              </a:rPr>
              <a:t>Doç. Dr. Serkan Demirel</a:t>
            </a:r>
            <a:endParaRPr lang="tr-TR" b="0" i="0" dirty="0">
              <a:solidFill>
                <a:srgbClr val="212529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0818AF42-FA1D-A0B0-B3A9-EB9FAD0E8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271" y="3622852"/>
            <a:ext cx="270000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CD91D874-E1B1-29BA-D333-B39A41287D50}"/>
              </a:ext>
            </a:extLst>
          </p:cNvPr>
          <p:cNvSpPr txBox="1"/>
          <p:nvPr/>
        </p:nvSpPr>
        <p:spPr>
          <a:xfrm>
            <a:off x="8299612" y="5506739"/>
            <a:ext cx="2967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r-TR" b="1" i="0" u="sng" dirty="0">
                <a:solidFill>
                  <a:srgbClr val="4C1022"/>
                </a:solidFill>
                <a:effectLst/>
                <a:latin typeface="Roboto" panose="02000000000000000000" pitchFamily="2" charset="0"/>
                <a:hlinkClick r:id="rId8"/>
              </a:rPr>
              <a:t>Dr. Öğr. Üyesi Sadık Zuhur</a:t>
            </a:r>
            <a:endParaRPr lang="tr-TR" b="1" i="0" dirty="0">
              <a:solidFill>
                <a:srgbClr val="212529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571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Bölüm ve Programa Özgü İşleyiş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BE22FF8D-F3B0-50DF-CB9F-9644BC965AE3}"/>
              </a:ext>
            </a:extLst>
          </p:cNvPr>
          <p:cNvSpPr txBox="1"/>
          <p:nvPr/>
        </p:nvSpPr>
        <p:spPr>
          <a:xfrm>
            <a:off x="947147" y="1203912"/>
            <a:ext cx="1107141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/>
              <a:t>🎯 </a:t>
            </a:r>
            <a:r>
              <a:rPr lang="tr-TR" sz="1400" b="1" dirty="0"/>
              <a:t>PROGRAMIN AMACI</a:t>
            </a:r>
            <a:br>
              <a:rPr lang="tr-TR" sz="1400" dirty="0"/>
            </a:br>
            <a:r>
              <a:rPr lang="tr-TR" sz="1400" dirty="0"/>
              <a:t>Elektrik alanında temel teorik bilgiye ve uygulama becerilerine sahip, mesleki problemlere çözüm üretebilen </a:t>
            </a:r>
            <a:r>
              <a:rPr lang="tr-TR" sz="1400" b="1" dirty="0"/>
              <a:t>Elektrik Teknikerleri</a:t>
            </a:r>
            <a:r>
              <a:rPr lang="tr-TR" sz="1400" dirty="0"/>
              <a:t> yetiştirmek</a:t>
            </a:r>
          </a:p>
          <a:p>
            <a:endParaRPr lang="tr-TR" sz="1400" dirty="0"/>
          </a:p>
          <a:p>
            <a:r>
              <a:rPr lang="tr-TR" sz="1400" dirty="0"/>
              <a:t>📚 </a:t>
            </a:r>
            <a:r>
              <a:rPr lang="tr-TR" sz="1400" b="1" dirty="0"/>
              <a:t>EĞİTİM YAPISI</a:t>
            </a:r>
            <a:br>
              <a:rPr lang="tr-TR" sz="1400" dirty="0"/>
            </a:br>
            <a:r>
              <a:rPr lang="tr-TR" sz="1400" b="1" dirty="0"/>
              <a:t>2 Yıl • 4 Yarıyıl • 120 AKTS</a:t>
            </a:r>
            <a:br>
              <a:rPr lang="tr-TR" sz="1400" dirty="0"/>
            </a:br>
            <a:r>
              <a:rPr lang="tr-TR" sz="1400" dirty="0"/>
              <a:t>Teorik ve uygulamalı meslek dersleri</a:t>
            </a:r>
          </a:p>
          <a:p>
            <a:endParaRPr lang="tr-TR" sz="1400" dirty="0"/>
          </a:p>
          <a:p>
            <a:r>
              <a:rPr lang="tr-TR" sz="1400" dirty="0"/>
              <a:t>🏭 </a:t>
            </a:r>
            <a:r>
              <a:rPr lang="tr-TR" sz="1400" b="1" dirty="0"/>
              <a:t>STAJ VE MESLEKİ UYGULAMALAR</a:t>
            </a:r>
            <a:br>
              <a:rPr lang="tr-TR" sz="1400" dirty="0"/>
            </a:br>
            <a:r>
              <a:rPr lang="tr-TR" sz="1400" dirty="0"/>
              <a:t>Zorunlu staj • İş yeri deneyimi • Mesleki bilgi ve becerilerin gerçek çalışma ortamında uygulanması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C70F156-784A-4D56-483A-29894DBC861D}"/>
              </a:ext>
            </a:extLst>
          </p:cNvPr>
          <p:cNvSpPr/>
          <p:nvPr/>
        </p:nvSpPr>
        <p:spPr>
          <a:xfrm>
            <a:off x="3727123" y="3840557"/>
            <a:ext cx="4368006" cy="2294988"/>
          </a:xfrm>
          <a:prstGeom prst="ellipse">
            <a:avLst/>
          </a:prstGeom>
          <a:ln w="5715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/>
              <a:t>STAJ</a:t>
            </a:r>
          </a:p>
        </p:txBody>
      </p:sp>
    </p:spTree>
    <p:extLst>
      <p:ext uri="{BB962C8B-B14F-4D97-AF65-F5344CB8AC3E}">
        <p14:creationId xmlns:p14="http://schemas.microsoft.com/office/powerpoint/2010/main" val="3766130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Kariyer ve Mezuniyet Sonrası Olanaklar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121BF82D-E73E-2D20-8E9A-05B9BD76A0F9}"/>
              </a:ext>
            </a:extLst>
          </p:cNvPr>
          <p:cNvSpPr txBox="1"/>
          <p:nvPr/>
        </p:nvSpPr>
        <p:spPr>
          <a:xfrm>
            <a:off x="1482243" y="1658849"/>
            <a:ext cx="10001219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/>
              <a:t>💼 </a:t>
            </a:r>
            <a:r>
              <a:rPr lang="tr-TR" sz="1400" b="1" dirty="0"/>
              <a:t>ÇALIŞMA ALANLARI</a:t>
            </a:r>
            <a:br>
              <a:rPr lang="tr-TR" sz="1400" dirty="0"/>
            </a:br>
            <a:r>
              <a:rPr lang="tr-TR" sz="1400" dirty="0"/>
              <a:t>Elektrik üretim, iletim ve dağıtım • Elektrik tesisleri • Sanayi kuruluşları • Bakım-onarım • Otomasyon ve kontrol • Yenilenebilir enerji</a:t>
            </a:r>
          </a:p>
          <a:p>
            <a:endParaRPr lang="tr-TR" sz="1400" dirty="0"/>
          </a:p>
          <a:p>
            <a:r>
              <a:rPr lang="tr-TR" sz="1400" dirty="0"/>
              <a:t>👷 </a:t>
            </a:r>
            <a:r>
              <a:rPr lang="tr-TR" sz="1400" b="1" dirty="0"/>
              <a:t>MESLEKİ POZİSYONLAR</a:t>
            </a:r>
            <a:br>
              <a:rPr lang="tr-TR" sz="1400" dirty="0"/>
            </a:br>
            <a:r>
              <a:rPr lang="tr-TR" sz="1400" dirty="0"/>
              <a:t>Elektrik Teknikeri • Bakım-Onarım Teknikeri • Saha Teknikeri • İşletme Teknikeri • Teknik Servis Personeli</a:t>
            </a:r>
          </a:p>
          <a:p>
            <a:endParaRPr lang="tr-TR" sz="1400" dirty="0"/>
          </a:p>
          <a:p>
            <a:r>
              <a:rPr lang="tr-TR" sz="1400" dirty="0"/>
              <a:t>🏭 </a:t>
            </a:r>
            <a:r>
              <a:rPr lang="tr-TR" sz="1400" b="1" dirty="0"/>
              <a:t>KAMU VE ÖZEL SEKTÖR</a:t>
            </a:r>
            <a:br>
              <a:rPr lang="tr-TR" sz="1400" dirty="0"/>
            </a:br>
            <a:r>
              <a:rPr lang="tr-TR" sz="1400" dirty="0"/>
              <a:t>Enerji şirketleri • Elektrik dağıtım kuruluşları • Fabrikalar • Organize sanayi bölgeleri • Teknik servis ve taahhüt firmaları • Kamu kurumları</a:t>
            </a:r>
          </a:p>
          <a:p>
            <a:endParaRPr lang="tr-TR" sz="1400" dirty="0"/>
          </a:p>
          <a:p>
            <a:r>
              <a:rPr lang="tr-TR" sz="1400" dirty="0"/>
              <a:t>📈 </a:t>
            </a:r>
            <a:r>
              <a:rPr lang="tr-TR" sz="1400" b="1" dirty="0"/>
              <a:t>MESLEKİ GELİŞİM</a:t>
            </a:r>
            <a:br>
              <a:rPr lang="tr-TR" sz="1400" dirty="0"/>
            </a:br>
            <a:r>
              <a:rPr lang="tr-TR" sz="1400" dirty="0"/>
              <a:t>Mesleki eğitim ve sertifikalar • Yeni teknolojilerin takibi • Teknik yazılım ve otomasyon becerileri • İş sağlığı ve güvenliği</a:t>
            </a:r>
          </a:p>
          <a:p>
            <a:endParaRPr lang="tr-TR" sz="1400" dirty="0"/>
          </a:p>
          <a:p>
            <a:r>
              <a:rPr lang="tr-TR" sz="1400" dirty="0"/>
              <a:t>🎓 </a:t>
            </a:r>
            <a:r>
              <a:rPr lang="tr-TR" sz="1400" b="1" dirty="0"/>
              <a:t>DGS İLE LİSANS EĞİTİMİ</a:t>
            </a:r>
            <a:br>
              <a:rPr lang="tr-TR" sz="1400" dirty="0"/>
            </a:br>
            <a:r>
              <a:rPr lang="tr-TR" sz="1400" dirty="0"/>
              <a:t>Mezuniyet sonrasında </a:t>
            </a:r>
            <a:r>
              <a:rPr lang="tr-TR" sz="1400" b="1" dirty="0"/>
              <a:t>Dikey Geçiş Sınavı (DGS)</a:t>
            </a:r>
            <a:r>
              <a:rPr lang="tr-TR" sz="1400" dirty="0"/>
              <a:t> ile ilgili lisans programlarına geçiş imkânı</a:t>
            </a:r>
          </a:p>
          <a:p>
            <a:endParaRPr lang="tr-TR" sz="1400" dirty="0"/>
          </a:p>
          <a:p>
            <a:r>
              <a:rPr lang="tr-TR" sz="1400" dirty="0"/>
              <a:t>🚀 </a:t>
            </a:r>
            <a:r>
              <a:rPr lang="tr-TR" sz="1400" b="1" dirty="0"/>
              <a:t>KARİYER GELİŞİMİ</a:t>
            </a:r>
            <a:br>
              <a:rPr lang="tr-TR" sz="1400" dirty="0"/>
            </a:br>
            <a:r>
              <a:rPr lang="tr-TR" sz="1400" dirty="0"/>
              <a:t>Deneyim ve uzmanlaşma • Teknik sorumlulukların artması • Girişimcilik ve kendi işini kurma olanakları</a:t>
            </a:r>
          </a:p>
        </p:txBody>
      </p:sp>
    </p:spTree>
    <p:extLst>
      <p:ext uri="{BB962C8B-B14F-4D97-AF65-F5344CB8AC3E}">
        <p14:creationId xmlns:p14="http://schemas.microsoft.com/office/powerpoint/2010/main" val="2954073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DGS ile Lisans Eğitimi</a:t>
            </a:r>
            <a:endParaRPr lang="tr-TR" sz="4400" b="1" cap="small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76FCA199-B38B-39F9-6713-B8B81C9975CF}"/>
              </a:ext>
            </a:extLst>
          </p:cNvPr>
          <p:cNvSpPr txBox="1"/>
          <p:nvPr/>
        </p:nvSpPr>
        <p:spPr>
          <a:xfrm>
            <a:off x="1936376" y="1275326"/>
            <a:ext cx="86419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r-TR" sz="1400" dirty="0"/>
              <a:t>🎓 </a:t>
            </a:r>
            <a:r>
              <a:rPr lang="tr-TR" sz="1400" b="0" i="0" dirty="0">
                <a:solidFill>
                  <a:srgbClr val="212529"/>
                </a:solidFill>
                <a:effectLst/>
              </a:rPr>
              <a:t>Ön lisans eğitimini başarı ile tamamlayan öğrenciler Dikey Geçiş Sınavı (DGS) sınavından geçerli not almaları koşuluyla aşağıda belirtilen lisans programlarında öğrenim görebilirler. 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DE1E4AF8-14B7-76BA-2E50-CC4D15B2A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782" y="1969789"/>
            <a:ext cx="6861162" cy="457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9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8B13A72-0700-3EBF-24B2-6C33F4539803}"/>
              </a:ext>
            </a:extLst>
          </p:cNvPr>
          <p:cNvSpPr txBox="1"/>
          <p:nvPr/>
        </p:nvSpPr>
        <p:spPr>
          <a:xfrm>
            <a:off x="773706" y="138527"/>
            <a:ext cx="114182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400" b="1" dirty="0">
                <a:solidFill>
                  <a:schemeClr val="accent6">
                    <a:lumMod val="75000"/>
                  </a:schemeClr>
                </a:solidFill>
              </a:rPr>
              <a:t>Soru-Cevap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7673150-5512-C663-E495-D617116AC414}"/>
              </a:ext>
            </a:extLst>
          </p:cNvPr>
          <p:cNvSpPr/>
          <p:nvPr/>
        </p:nvSpPr>
        <p:spPr>
          <a:xfrm>
            <a:off x="361981" y="0"/>
            <a:ext cx="412918" cy="6337738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46000">
                <a:schemeClr val="accent6">
                  <a:lumMod val="40000"/>
                  <a:lumOff val="60000"/>
                </a:schemeClr>
              </a:gs>
              <a:gs pos="65000">
                <a:schemeClr val="accent6">
                  <a:lumMod val="95000"/>
                  <a:lumOff val="5000"/>
                </a:schemeClr>
              </a:gs>
              <a:gs pos="88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Görsel Kimlik">
            <a:extLst>
              <a:ext uri="{FF2B5EF4-FFF2-40B4-BE49-F238E27FC236}">
                <a16:creationId xmlns:a16="http://schemas.microsoft.com/office/drawing/2014/main" id="{A6CB2960-55C1-F957-67E8-BDDC55A0F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1" y="6337738"/>
            <a:ext cx="412918" cy="4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9EB19B8D-630B-38D6-8519-A4B900413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900" y="943154"/>
            <a:ext cx="8039098" cy="535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85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1727</Words>
  <Application>Microsoft Office PowerPoint</Application>
  <PresentationFormat>Geniş ekran</PresentationFormat>
  <Paragraphs>267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Roboto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Sadık Zuhur</dc:creator>
  <cp:lastModifiedBy>Sadık Zuhur</cp:lastModifiedBy>
  <cp:revision>11</cp:revision>
  <dcterms:created xsi:type="dcterms:W3CDTF">2026-09-09T17:28:22Z</dcterms:created>
  <dcterms:modified xsi:type="dcterms:W3CDTF">2026-09-22T17:43:10Z</dcterms:modified>
</cp:coreProperties>
</file>